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80" r:id="rId2"/>
    <p:sldId id="276" r:id="rId3"/>
    <p:sldId id="277" r:id="rId4"/>
    <p:sldId id="278" r:id="rId5"/>
    <p:sldId id="279" r:id="rId6"/>
    <p:sldId id="257" r:id="rId7"/>
  </p:sldIdLst>
  <p:sldSz cx="18288000" cy="10287000"/>
  <p:notesSz cx="6858000" cy="9144000"/>
  <p:embeddedFontLst>
    <p:embeddedFont>
      <p:font typeface="Georgia" panose="02040502050405020303" pitchFamily="18" charset="0"/>
      <p:regular r:id="rId9"/>
      <p:bold r:id="rId10"/>
      <p:italic r:id="rId11"/>
      <p:boldItalic r:id="rId12"/>
    </p:embeddedFont>
    <p:embeddedFont>
      <p:font typeface="Impact" panose="020B0806030902050204" pitchFamily="34" charset="0"/>
      <p:regular r:id="rId13"/>
    </p:embeddedFont>
    <p:embeddedFont>
      <p:font typeface="Montserrat Bold" panose="020B060402020202020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056"/>
    <a:srgbClr val="102109"/>
    <a:srgbClr val="103A12"/>
    <a:srgbClr val="92D150"/>
    <a:srgbClr val="395213"/>
    <a:srgbClr val="00633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78" autoAdjust="0"/>
    <p:restoredTop sz="94681" autoAdjust="0"/>
  </p:normalViewPr>
  <p:slideViewPr>
    <p:cSldViewPr>
      <p:cViewPr varScale="1">
        <p:scale>
          <a:sx n="51" d="100"/>
          <a:sy n="51" d="100"/>
        </p:scale>
        <p:origin x="691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34C3A-EADB-D94E-B290-07E7AEB69DF9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E5657-956C-1C46-97D5-E53ABC06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E5657-956C-1C46-97D5-E53ABC0684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2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FEF47F9B-BBAE-98B8-A13D-182454774D8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ound1Rect">
            <a:avLst>
              <a:gd name="adj" fmla="val 0"/>
            </a:avLst>
          </a:prstGeom>
          <a:gradFill>
            <a:gsLst>
              <a:gs pos="0">
                <a:srgbClr val="006338"/>
              </a:gs>
              <a:gs pos="100000">
                <a:srgbClr val="102109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F087BF-3C4A-F7E4-2B7A-CC3C1B95E5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50" y="0"/>
            <a:ext cx="18307050" cy="10287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2A5F5E5-5E91-71C4-0A1E-0B2ACEC3C8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2313" y="3556000"/>
            <a:ext cx="5183372" cy="317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515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79301-8A14-BC79-D7E8-12FD649CB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 Single Corner Rectangle 29">
            <a:extLst>
              <a:ext uri="{FF2B5EF4-FFF2-40B4-BE49-F238E27FC236}">
                <a16:creationId xmlns:a16="http://schemas.microsoft.com/office/drawing/2014/main" id="{7DABCDBD-050D-5B40-BD63-C248BFFFAED1}"/>
              </a:ext>
            </a:extLst>
          </p:cNvPr>
          <p:cNvSpPr/>
          <p:nvPr/>
        </p:nvSpPr>
        <p:spPr>
          <a:xfrm flipH="1">
            <a:off x="12268202" y="2972170"/>
            <a:ext cx="6039056" cy="7358944"/>
          </a:xfrm>
          <a:prstGeom prst="round1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erson standing in a forest&#10;&#10;AI-generated content may be incorrect.">
            <a:extLst>
              <a:ext uri="{FF2B5EF4-FFF2-40B4-BE49-F238E27FC236}">
                <a16:creationId xmlns:a16="http://schemas.microsoft.com/office/drawing/2014/main" id="{C5BA9F10-A1EB-0F1D-450E-0373F27DE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5293" y="2979154"/>
            <a:ext cx="6042707" cy="7351960"/>
          </a:xfrm>
          <a:prstGeom prst="rect">
            <a:avLst/>
          </a:prstGeom>
        </p:spPr>
      </p:pic>
      <p:sp>
        <p:nvSpPr>
          <p:cNvPr id="31" name="Round Same Side Corner Rectangle 30">
            <a:extLst>
              <a:ext uri="{FF2B5EF4-FFF2-40B4-BE49-F238E27FC236}">
                <a16:creationId xmlns:a16="http://schemas.microsoft.com/office/drawing/2014/main" id="{4389B2CA-94BB-DFAF-9F29-2DAD226E5A06}"/>
              </a:ext>
            </a:extLst>
          </p:cNvPr>
          <p:cNvSpPr/>
          <p:nvPr/>
        </p:nvSpPr>
        <p:spPr>
          <a:xfrm>
            <a:off x="6019800" y="2972170"/>
            <a:ext cx="6248402" cy="7358944"/>
          </a:xfrm>
          <a:prstGeom prst="round2Same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CEC7561-DE4D-96D7-07E9-613E5C48B8C1}"/>
              </a:ext>
            </a:extLst>
          </p:cNvPr>
          <p:cNvSpPr/>
          <p:nvPr/>
        </p:nvSpPr>
        <p:spPr>
          <a:xfrm>
            <a:off x="13106400" y="8455824"/>
            <a:ext cx="3737640" cy="504849"/>
          </a:xfrm>
          <a:prstGeom prst="roundRect">
            <a:avLst/>
          </a:prstGeom>
          <a:solidFill>
            <a:srgbClr val="103A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standing in a circle&#10;&#10;AI-generated content may be incorrect.">
            <a:extLst>
              <a:ext uri="{FF2B5EF4-FFF2-40B4-BE49-F238E27FC236}">
                <a16:creationId xmlns:a16="http://schemas.microsoft.com/office/drawing/2014/main" id="{D9725E22-E73F-BD1A-D486-0130492FC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293" y="2706835"/>
            <a:ext cx="6248401" cy="7602222"/>
          </a:xfrm>
          <a:prstGeom prst="rect">
            <a:avLst/>
          </a:prstGeom>
        </p:spPr>
      </p:pic>
      <p:sp>
        <p:nvSpPr>
          <p:cNvPr id="14" name="TextBox 14">
            <a:extLst>
              <a:ext uri="{FF2B5EF4-FFF2-40B4-BE49-F238E27FC236}">
                <a16:creationId xmlns:a16="http://schemas.microsoft.com/office/drawing/2014/main" id="{9897D00F-B4C3-2CAD-53D3-69196DF5D97A}"/>
              </a:ext>
            </a:extLst>
          </p:cNvPr>
          <p:cNvSpPr txBox="1"/>
          <p:nvPr/>
        </p:nvSpPr>
        <p:spPr>
          <a:xfrm>
            <a:off x="6737851" y="3588305"/>
            <a:ext cx="5225549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>
              <a:spcBef>
                <a:spcPct val="0"/>
              </a:spcBef>
            </a:pPr>
            <a:r>
              <a:rPr lang="en-US" sz="44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UTURA CONDENSED EXTRABOLD" panose="020B0602020204020303" pitchFamily="34" charset="-79"/>
                <a:sym typeface="Friz Bold"/>
              </a:rPr>
              <a:t>SERVICE TO ADULTS/ </a:t>
            </a:r>
          </a:p>
          <a:p>
            <a:pPr marL="0" lvl="1" indent="0">
              <a:spcBef>
                <a:spcPct val="0"/>
              </a:spcBef>
            </a:pPr>
            <a:r>
              <a:rPr lang="en-US" sz="44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UTURA CONDENSED EXTRABOLD" panose="020B0602020204020303" pitchFamily="34" charset="-79"/>
                <a:sym typeface="Friz Bold"/>
              </a:rPr>
              <a:t>FAITH FORMATION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6D9CB9CF-EA64-43E1-0891-3F1EA2B0AE57}"/>
              </a:ext>
            </a:extLst>
          </p:cNvPr>
          <p:cNvSpPr txBox="1"/>
          <p:nvPr/>
        </p:nvSpPr>
        <p:spPr>
          <a:xfrm>
            <a:off x="12986251" y="3467100"/>
            <a:ext cx="429076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>
              <a:spcBef>
                <a:spcPct val="0"/>
              </a:spcBef>
            </a:pPr>
            <a:r>
              <a:rPr lang="en-US" sz="44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UTURA CONDENSED EXTRABOLD" panose="020B0602020204020303" pitchFamily="34" charset="-79"/>
                <a:sym typeface="Friz Bold"/>
              </a:rPr>
              <a:t>SERVICE TO </a:t>
            </a:r>
          </a:p>
          <a:p>
            <a:pPr marL="0" lvl="1" indent="0">
              <a:spcBef>
                <a:spcPct val="0"/>
              </a:spcBef>
            </a:pPr>
            <a:r>
              <a:rPr lang="en-US" sz="44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UTURA CONDENSED EXTRABOLD" panose="020B0602020204020303" pitchFamily="34" charset="-79"/>
                <a:sym typeface="Friz Bold"/>
              </a:rPr>
              <a:t>FRANCISCAN WORLD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C06E5F43-4A4F-A50E-B055-E34FD2D6718D}"/>
              </a:ext>
            </a:extLst>
          </p:cNvPr>
          <p:cNvSpPr txBox="1"/>
          <p:nvPr/>
        </p:nvSpPr>
        <p:spPr>
          <a:xfrm>
            <a:off x="6737850" y="5470525"/>
            <a:ext cx="4463547" cy="1782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spc="35" dirty="0">
                <a:solidFill>
                  <a:srgbClr val="FFFFFF"/>
                </a:solidFill>
                <a:latin typeface="Georgia" panose="02040502050405020303" pitchFamily="18" charset="0"/>
                <a:ea typeface="Baskerville Display PT" panose="02030602080406020203" pitchFamily="18" charset="77"/>
                <a:cs typeface="Times New Roman" panose="02020603050405020304" pitchFamily="18" charset="0"/>
                <a:sym typeface="Montserrat Bold"/>
              </a:rPr>
              <a:t>Adult outreach at the Mountain, On the Road, In the Home, through social media, content creation, formation pods and more.</a:t>
            </a:r>
          </a:p>
          <a:p>
            <a:pPr algn="l">
              <a:lnSpc>
                <a:spcPts val="2799"/>
              </a:lnSpc>
            </a:pPr>
            <a:endParaRPr lang="en-US" sz="1999" spc="35" dirty="0">
              <a:solidFill>
                <a:srgbClr val="FFFFFF"/>
              </a:solidFill>
              <a:latin typeface="Georgia" panose="02040502050405020303" pitchFamily="18" charset="0"/>
              <a:ea typeface="Baskerville Display PT" panose="02030602080406020203" pitchFamily="18" charset="77"/>
              <a:cs typeface="Times New Roman" panose="02020603050405020304" pitchFamily="18" charset="0"/>
              <a:sym typeface="Montserrat Bold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33B10E30-4994-C579-6FA8-8AF30E2DEE04}"/>
              </a:ext>
            </a:extLst>
          </p:cNvPr>
          <p:cNvSpPr txBox="1"/>
          <p:nvPr/>
        </p:nvSpPr>
        <p:spPr>
          <a:xfrm>
            <a:off x="13146504" y="5470525"/>
            <a:ext cx="4130507" cy="1782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36" dirty="0">
                <a:solidFill>
                  <a:srgbClr val="FFFFFF"/>
                </a:solidFill>
                <a:latin typeface="Georgia" panose="02040502050405020303" pitchFamily="18" charset="0"/>
                <a:ea typeface="Baskerville Display PT" panose="02030602080406020203" pitchFamily="18" charset="77"/>
                <a:cs typeface="Times New Roman" panose="02020603050405020304" pitchFamily="18" charset="0"/>
                <a:sym typeface="Montserrat Bold"/>
              </a:rPr>
              <a:t>A unique ministry within the Province of Our Lady of Guadalupe for friars to experience and be formed in contemplative life and ministry.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6475980-6847-1196-92E2-CD255DA9729B}"/>
              </a:ext>
            </a:extLst>
          </p:cNvPr>
          <p:cNvSpPr/>
          <p:nvPr/>
        </p:nvSpPr>
        <p:spPr>
          <a:xfrm>
            <a:off x="6737849" y="8472250"/>
            <a:ext cx="4615951" cy="488424"/>
          </a:xfrm>
          <a:prstGeom prst="roundRect">
            <a:avLst/>
          </a:prstGeom>
          <a:solidFill>
            <a:srgbClr val="103A12"/>
          </a:solidFill>
          <a:ln>
            <a:solidFill>
              <a:srgbClr val="1021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9AB05D86-58E4-8913-41CD-2506ECFA4B50}"/>
              </a:ext>
            </a:extLst>
          </p:cNvPr>
          <p:cNvSpPr txBox="1"/>
          <p:nvPr/>
        </p:nvSpPr>
        <p:spPr>
          <a:xfrm>
            <a:off x="3200400" y="1028700"/>
            <a:ext cx="18287999" cy="768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5400" b="1" i="1" dirty="0">
                <a:solidFill>
                  <a:srgbClr val="006338"/>
                </a:solidFill>
                <a:latin typeface="Georgia" panose="02040502050405020303" pitchFamily="18" charset="0"/>
                <a:ea typeface="Friz Bold"/>
                <a:cs typeface="Friz Bold"/>
                <a:sym typeface="Friz Bold"/>
              </a:rPr>
              <a:t>Three Peaks of Mt. Irenaeus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91E003AB-2EF4-2324-828A-CCE8C419A640}"/>
              </a:ext>
            </a:extLst>
          </p:cNvPr>
          <p:cNvSpPr txBox="1"/>
          <p:nvPr/>
        </p:nvSpPr>
        <p:spPr>
          <a:xfrm>
            <a:off x="6900773" y="8557701"/>
            <a:ext cx="4463548" cy="317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</a:pPr>
            <a:r>
              <a:rPr lang="en-US" sz="2000" spc="300" dirty="0">
                <a:solidFill>
                  <a:schemeClr val="bg1"/>
                </a:solidFill>
                <a:latin typeface="Impact" panose="020B0806030902050204" pitchFamily="34" charset="0"/>
                <a:ea typeface="Montserrat Classic Bold"/>
                <a:cs typeface="Futura Condensed Medium" panose="020B0602020204020303" pitchFamily="34" charset="-79"/>
                <a:sym typeface="Montserrat Classic Bold"/>
              </a:rPr>
              <a:t>MINISTRY WITH STRONG GROWTH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6F4A02F8-BD78-21E5-A1CF-80D5BA32DD5B}"/>
              </a:ext>
            </a:extLst>
          </p:cNvPr>
          <p:cNvSpPr txBox="1"/>
          <p:nvPr/>
        </p:nvSpPr>
        <p:spPr>
          <a:xfrm>
            <a:off x="13258800" y="8541276"/>
            <a:ext cx="3737640" cy="317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</a:pPr>
            <a:r>
              <a:rPr lang="en-US" sz="2000" spc="300" dirty="0">
                <a:solidFill>
                  <a:schemeClr val="bg1"/>
                </a:solidFill>
                <a:latin typeface="Impact" panose="020B0806030902050204" pitchFamily="34" charset="0"/>
                <a:ea typeface="Montserrat Classic Bold"/>
                <a:cs typeface="Futura Condensed Medium" panose="020B0602020204020303" pitchFamily="34" charset="-79"/>
                <a:sym typeface="Montserrat Classic Bold"/>
              </a:rPr>
              <a:t>AREA OF STRATEGIC FOCUS</a:t>
            </a:r>
          </a:p>
        </p:txBody>
      </p:sp>
      <p:sp>
        <p:nvSpPr>
          <p:cNvPr id="29" name="Round Single Corner Rectangle 28">
            <a:extLst>
              <a:ext uri="{FF2B5EF4-FFF2-40B4-BE49-F238E27FC236}">
                <a16:creationId xmlns:a16="http://schemas.microsoft.com/office/drawing/2014/main" id="{83884BD2-F6F2-0976-ECC4-B093BD284DF8}"/>
              </a:ext>
            </a:extLst>
          </p:cNvPr>
          <p:cNvSpPr/>
          <p:nvPr/>
        </p:nvSpPr>
        <p:spPr>
          <a:xfrm>
            <a:off x="-19256" y="2950113"/>
            <a:ext cx="6039056" cy="7358944"/>
          </a:xfrm>
          <a:prstGeom prst="round1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erson touching a child's head&#10;&#10;AI-generated content may be incorrect.">
            <a:extLst>
              <a:ext uri="{FF2B5EF4-FFF2-40B4-BE49-F238E27FC236}">
                <a16:creationId xmlns:a16="http://schemas.microsoft.com/office/drawing/2014/main" id="{1DE2BB8B-CFBF-3718-B65F-8A20AE163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11" y="2950112"/>
            <a:ext cx="6030318" cy="7381002"/>
          </a:xfrm>
          <a:prstGeom prst="rect">
            <a:avLst/>
          </a:prstGeom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BD8C4680-6861-1CD3-B3BC-CFCD5D03E016}"/>
              </a:ext>
            </a:extLst>
          </p:cNvPr>
          <p:cNvSpPr txBox="1"/>
          <p:nvPr/>
        </p:nvSpPr>
        <p:spPr>
          <a:xfrm>
            <a:off x="587253" y="3588305"/>
            <a:ext cx="488335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utura Condensed ExtraBold" panose="020B0602020204020303" pitchFamily="34" charset="-79"/>
                <a:sym typeface="Friz Bold"/>
              </a:rPr>
              <a:t>SERVICE TO </a:t>
            </a:r>
          </a:p>
          <a:p>
            <a:r>
              <a:rPr lang="en-US" sz="44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utura Condensed ExtraBold" panose="020B0602020204020303" pitchFamily="34" charset="-79"/>
                <a:sym typeface="Friz Bold"/>
              </a:rPr>
              <a:t>SBU STUDENTS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6DF7BED4-F825-EF6A-BEB9-71E24B8D29C4}"/>
              </a:ext>
            </a:extLst>
          </p:cNvPr>
          <p:cNvSpPr txBox="1"/>
          <p:nvPr/>
        </p:nvSpPr>
        <p:spPr>
          <a:xfrm>
            <a:off x="583242" y="5470525"/>
            <a:ext cx="3843465" cy="1780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spc="35" dirty="0">
                <a:solidFill>
                  <a:srgbClr val="FFFFFF"/>
                </a:solidFill>
                <a:latin typeface="Georgia" panose="02040502050405020303" pitchFamily="18" charset="0"/>
                <a:ea typeface="Baskerville Display PT" panose="02030602080406020203" pitchFamily="18" charset="77"/>
                <a:cs typeface="Times New Roman" panose="02020603050405020304" pitchFamily="18" charset="0"/>
                <a:sym typeface="Montserrat Bold"/>
              </a:rPr>
              <a:t>Service primarily to the </a:t>
            </a:r>
          </a:p>
          <a:p>
            <a:pPr algn="l">
              <a:lnSpc>
                <a:spcPts val="2799"/>
              </a:lnSpc>
            </a:pPr>
            <a:r>
              <a:rPr lang="en-US" sz="1999" spc="35" dirty="0">
                <a:solidFill>
                  <a:srgbClr val="FFFFFF"/>
                </a:solidFill>
                <a:latin typeface="Georgia" panose="02040502050405020303" pitchFamily="18" charset="0"/>
                <a:ea typeface="Baskerville Display PT" panose="02030602080406020203" pitchFamily="18" charset="77"/>
                <a:cs typeface="Times New Roman" panose="02020603050405020304" pitchFamily="18" charset="0"/>
                <a:sym typeface="Montserrat Bold"/>
              </a:rPr>
              <a:t>St. Bonaventure University student community on campus and at the Mountain.</a:t>
            </a:r>
          </a:p>
          <a:p>
            <a:pPr algn="just">
              <a:lnSpc>
                <a:spcPts val="2799"/>
              </a:lnSpc>
            </a:pPr>
            <a:endParaRPr lang="en-US" sz="1999" spc="35" dirty="0">
              <a:solidFill>
                <a:srgbClr val="FFFFFF"/>
              </a:solidFill>
              <a:latin typeface="Georgia" panose="02040502050405020303" pitchFamily="18" charset="0"/>
              <a:ea typeface="Baskerville Display PT" panose="02030602080406020203" pitchFamily="18" charset="77"/>
              <a:cs typeface="Times New Roman" panose="02020603050405020304" pitchFamily="18" charset="0"/>
              <a:sym typeface="Montserrat Bold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24E98D1-C998-71B8-FA30-03EE8FCA63E8}"/>
              </a:ext>
            </a:extLst>
          </p:cNvPr>
          <p:cNvSpPr/>
          <p:nvPr/>
        </p:nvSpPr>
        <p:spPr>
          <a:xfrm>
            <a:off x="602492" y="8465076"/>
            <a:ext cx="3664707" cy="495598"/>
          </a:xfrm>
          <a:prstGeom prst="roundRect">
            <a:avLst/>
          </a:prstGeom>
          <a:solidFill>
            <a:srgbClr val="103A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B5AC945C-1F06-075A-3374-D38D500E8747}"/>
              </a:ext>
            </a:extLst>
          </p:cNvPr>
          <p:cNvSpPr txBox="1"/>
          <p:nvPr/>
        </p:nvSpPr>
        <p:spPr>
          <a:xfrm>
            <a:off x="804735" y="8541276"/>
            <a:ext cx="3843465" cy="317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</a:pPr>
            <a:r>
              <a:rPr lang="en-US" sz="2000" spc="300" dirty="0">
                <a:solidFill>
                  <a:schemeClr val="bg1"/>
                </a:solidFill>
                <a:latin typeface="Impact" panose="020B0806030902050204" pitchFamily="34" charset="0"/>
                <a:ea typeface="Montserrat Classic Bold"/>
                <a:cs typeface="Futura Condensed Medium" panose="020B0602020204020303" pitchFamily="34" charset="-79"/>
                <a:sym typeface="Montserrat Classic Bold"/>
              </a:rPr>
              <a:t>OUR CORE FOR 40 YEARS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99CE0CC-5DA3-8E16-0836-E5D70D6A47A2}"/>
              </a:ext>
            </a:extLst>
          </p:cNvPr>
          <p:cNvCxnSpPr>
            <a:cxnSpLocks/>
          </p:cNvCxnSpPr>
          <p:nvPr/>
        </p:nvCxnSpPr>
        <p:spPr>
          <a:xfrm flipH="1">
            <a:off x="6292347" y="1714500"/>
            <a:ext cx="12014911" cy="0"/>
          </a:xfrm>
          <a:prstGeom prst="line">
            <a:avLst/>
          </a:prstGeom>
          <a:ln w="19050">
            <a:solidFill>
              <a:srgbClr val="4670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een outline of a mountain&#10;&#10;AI-generated content may be incorrect.">
            <a:extLst>
              <a:ext uri="{FF2B5EF4-FFF2-40B4-BE49-F238E27FC236}">
                <a16:creationId xmlns:a16="http://schemas.microsoft.com/office/drawing/2014/main" id="{69D5A0D8-DF07-2E2A-12A1-56C2ED1292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803"/>
            <a:ext cx="6477000" cy="21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32646"/>
      </p:ext>
    </p:extLst>
  </p:cSld>
  <p:clrMapOvr>
    <a:masterClrMapping/>
  </p:clrMapOvr>
  <p:transition spd="slow" advClick="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EB0C-EE80-C8D7-BF73-04838CE95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8C604538-D86A-9945-82EF-EF1622FE8178}"/>
              </a:ext>
            </a:extLst>
          </p:cNvPr>
          <p:cNvSpPr/>
          <p:nvPr/>
        </p:nvSpPr>
        <p:spPr>
          <a:xfrm flipH="1">
            <a:off x="0" y="2972170"/>
            <a:ext cx="18307258" cy="7358944"/>
          </a:xfrm>
          <a:prstGeom prst="round1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443E28E2-3AAB-A7F1-3F77-2D2DC0358FF4}"/>
              </a:ext>
            </a:extLst>
          </p:cNvPr>
          <p:cNvSpPr/>
          <p:nvPr/>
        </p:nvSpPr>
        <p:spPr>
          <a:xfrm>
            <a:off x="11387197" y="2966156"/>
            <a:ext cx="6248402" cy="7358944"/>
          </a:xfrm>
          <a:prstGeom prst="round2SameRect">
            <a:avLst/>
          </a:prstGeom>
          <a:solidFill>
            <a:srgbClr val="92D050"/>
          </a:solidFill>
          <a:ln>
            <a:noFill/>
          </a:ln>
          <a:effectLst>
            <a:outerShdw blurRad="498017" dist="50800" dir="5400000" algn="ctr" rotWithShape="0">
              <a:srgbClr val="000000">
                <a:alpha val="48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 Single Corner Rectangle 28">
            <a:extLst>
              <a:ext uri="{FF2B5EF4-FFF2-40B4-BE49-F238E27FC236}">
                <a16:creationId xmlns:a16="http://schemas.microsoft.com/office/drawing/2014/main" id="{5C2D2938-7462-1BEB-880F-B013FAC0B936}"/>
              </a:ext>
            </a:extLst>
          </p:cNvPr>
          <p:cNvSpPr/>
          <p:nvPr/>
        </p:nvSpPr>
        <p:spPr>
          <a:xfrm>
            <a:off x="-19256" y="2950112"/>
            <a:ext cx="17011856" cy="7387011"/>
          </a:xfrm>
          <a:prstGeom prst="round1Rect">
            <a:avLst/>
          </a:prstGeom>
          <a:solidFill>
            <a:srgbClr val="006338"/>
          </a:solidFill>
          <a:ln>
            <a:noFill/>
          </a:ln>
          <a:effectLst>
            <a:outerShdw blurRad="387712" dist="221711" dir="4380000" sx="100413" sy="100413" algn="ctr" rotWithShape="0">
              <a:srgbClr val="000000">
                <a:alpha val="58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A group of people lying in a circle&#10;&#10;AI-generated content may be incorrect.">
            <a:extLst>
              <a:ext uri="{FF2B5EF4-FFF2-40B4-BE49-F238E27FC236}">
                <a16:creationId xmlns:a16="http://schemas.microsoft.com/office/drawing/2014/main" id="{978DFDBA-610E-AFC1-B04C-75A8C1736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256" y="2933700"/>
            <a:ext cx="17011856" cy="7358944"/>
          </a:xfrm>
          <a:prstGeom prst="rect">
            <a:avLst/>
          </a:prstGeom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BE573E59-48FB-2AE0-5BB4-585E7FB74CB8}"/>
              </a:ext>
            </a:extLst>
          </p:cNvPr>
          <p:cNvSpPr txBox="1"/>
          <p:nvPr/>
        </p:nvSpPr>
        <p:spPr>
          <a:xfrm>
            <a:off x="587252" y="3588305"/>
            <a:ext cx="924254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riz Bold"/>
                <a:sym typeface="Friz Bold"/>
              </a:rPr>
              <a:t>Our Core Mission and First Peak:</a:t>
            </a:r>
          </a:p>
          <a:p>
            <a:r>
              <a:rPr lang="en-US" sz="48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UTURA CONDENSED EXTRABOLD" panose="020B0602020204020303" pitchFamily="34" charset="-79"/>
                <a:sym typeface="Friz Bold"/>
              </a:rPr>
              <a:t>Service to SBU Students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D61D736D-D89B-5600-9B4A-A4FFC2260631}"/>
              </a:ext>
            </a:extLst>
          </p:cNvPr>
          <p:cNvSpPr txBox="1"/>
          <p:nvPr/>
        </p:nvSpPr>
        <p:spPr>
          <a:xfrm>
            <a:off x="583242" y="5233931"/>
            <a:ext cx="8023346" cy="5103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Mt. Irenaeus offers students hospitality, community, Franciscan spirituality, contemplation and care for creation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Planned by Ministry Coordinator Natalie Pronio (SBU ‘09)</a:t>
            </a: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Modeled by Mountain resident community of 3 friars, 2 lay women</a:t>
            </a:r>
            <a:br>
              <a:rPr lang="en-US" sz="140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</a:br>
            <a:endParaRPr lang="en-US" sz="1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Student engagement  is strong!</a:t>
            </a:r>
            <a:endParaRPr lang="en-US" b="1" u="none" strike="noStrike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~800+ student visits were recorded in the 2024-2025 academic year</a:t>
            </a:r>
            <a:endParaRPr lang="en-US" sz="1600" u="none" strike="noStrike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~ 40 open events, overnights, team and club gatherings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Typical events include time on the land, preparing dinner and cleaning up together, reflection and prayer at the Chapel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60% women, 40% men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Student leadership and internship opportunities</a:t>
            </a:r>
            <a:b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en-US" sz="1400" u="none" strike="noStrike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Mt. Irenaeus partners closely with SBU and University Ministries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Variety of engagement opportunities for students on campus and off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The Mountain assists with programs for student recruitment and retention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Many joint events with University Ministries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Mt. Irenaeus-SBU Partnership  Agreement renewed in 2024</a:t>
            </a:r>
          </a:p>
          <a:p>
            <a:pPr algn="just">
              <a:lnSpc>
                <a:spcPts val="2799"/>
              </a:lnSpc>
            </a:pPr>
            <a:endParaRPr lang="en-US" sz="1999" b="1" spc="35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4F26BE42-3927-AFA8-B003-B348557A8C76}"/>
              </a:ext>
            </a:extLst>
          </p:cNvPr>
          <p:cNvSpPr txBox="1"/>
          <p:nvPr/>
        </p:nvSpPr>
        <p:spPr>
          <a:xfrm>
            <a:off x="624969" y="3186633"/>
            <a:ext cx="3843465" cy="315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</a:pPr>
            <a:r>
              <a:rPr lang="en-US" sz="2000" spc="300" dirty="0">
                <a:solidFill>
                  <a:srgbClr val="92D050"/>
                </a:solidFill>
                <a:latin typeface="Impact" panose="020B0806030902050204" pitchFamily="34" charset="0"/>
                <a:ea typeface="Montserrat Classic Bold"/>
                <a:cs typeface="Futura Condensed Medium" panose="020B0602020204020303" pitchFamily="34" charset="-79"/>
                <a:sym typeface="Montserrat Classic Bold"/>
              </a:rPr>
              <a:t>OUR CORE FOR 40 YEARS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562BFE-9A89-6134-E827-DEA7F84DE899}"/>
              </a:ext>
            </a:extLst>
          </p:cNvPr>
          <p:cNvCxnSpPr>
            <a:cxnSpLocks/>
          </p:cNvCxnSpPr>
          <p:nvPr/>
        </p:nvCxnSpPr>
        <p:spPr>
          <a:xfrm flipH="1">
            <a:off x="6292347" y="1714500"/>
            <a:ext cx="12014911" cy="0"/>
          </a:xfrm>
          <a:prstGeom prst="line">
            <a:avLst/>
          </a:prstGeom>
          <a:ln w="19050">
            <a:solidFill>
              <a:srgbClr val="4670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2">
            <a:extLst>
              <a:ext uri="{FF2B5EF4-FFF2-40B4-BE49-F238E27FC236}">
                <a16:creationId xmlns:a16="http://schemas.microsoft.com/office/drawing/2014/main" id="{62E93995-881F-1A45-23ED-B51DDC111ED9}"/>
              </a:ext>
            </a:extLst>
          </p:cNvPr>
          <p:cNvSpPr/>
          <p:nvPr/>
        </p:nvSpPr>
        <p:spPr>
          <a:xfrm>
            <a:off x="465348" y="390734"/>
            <a:ext cx="5826999" cy="1977557"/>
          </a:xfrm>
          <a:custGeom>
            <a:avLst/>
            <a:gdLst/>
            <a:ahLst/>
            <a:cxnLst/>
            <a:rect l="l" t="t" r="r" b="b"/>
            <a:pathLst>
              <a:path w="13000942" h="4412237">
                <a:moveTo>
                  <a:pt x="0" y="0"/>
                </a:moveTo>
                <a:lnTo>
                  <a:pt x="13000941" y="0"/>
                </a:lnTo>
                <a:lnTo>
                  <a:pt x="13000941" y="4412236"/>
                </a:lnTo>
                <a:lnTo>
                  <a:pt x="0" y="441223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 descr="A group of people smiling for a photo&#10;&#10;AI-generated content may be incorrect.">
            <a:extLst>
              <a:ext uri="{FF2B5EF4-FFF2-40B4-BE49-F238E27FC236}">
                <a16:creationId xmlns:a16="http://schemas.microsoft.com/office/drawing/2014/main" id="{38BBB0B3-E536-2A79-2ADD-27053062C4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7052" y="4914900"/>
            <a:ext cx="3222748" cy="27077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6999D6-FB74-3B06-F201-2C32D8A940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8" t="20537" r="11059" b="20557"/>
          <a:stretch/>
        </p:blipFill>
        <p:spPr>
          <a:xfrm>
            <a:off x="13868401" y="4913964"/>
            <a:ext cx="2746978" cy="27077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494DA50-5A2E-B5C7-F885-A42E596349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" t="30894" r="-350" b="21629"/>
          <a:stretch/>
        </p:blipFill>
        <p:spPr>
          <a:xfrm>
            <a:off x="10439400" y="2400300"/>
            <a:ext cx="6391239" cy="23402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330B506-8169-5EFD-AFE2-365D9FEB7B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t="42478" r="-267" b="2437"/>
          <a:stretch/>
        </p:blipFill>
        <p:spPr>
          <a:xfrm>
            <a:off x="10397071" y="7810499"/>
            <a:ext cx="6155304" cy="2543035"/>
          </a:xfrm>
          <a:prstGeom prst="rect">
            <a:avLst/>
          </a:prstGeom>
        </p:spPr>
      </p:pic>
      <p:pic>
        <p:nvPicPr>
          <p:cNvPr id="2" name="Picture 1" descr="A green outline of a mountain&#10;&#10;AI-generated content may be incorrect.">
            <a:extLst>
              <a:ext uri="{FF2B5EF4-FFF2-40B4-BE49-F238E27FC236}">
                <a16:creationId xmlns:a16="http://schemas.microsoft.com/office/drawing/2014/main" id="{C487B186-B675-703B-1789-C0815FCA63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803"/>
            <a:ext cx="6477000" cy="21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40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7B894-6668-1396-580D-F194B1773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F003299A-D3DD-D0A1-0F24-D775145C5E04}"/>
              </a:ext>
            </a:extLst>
          </p:cNvPr>
          <p:cNvSpPr/>
          <p:nvPr/>
        </p:nvSpPr>
        <p:spPr>
          <a:xfrm flipH="1">
            <a:off x="0" y="2972170"/>
            <a:ext cx="18307258" cy="7358944"/>
          </a:xfrm>
          <a:prstGeom prst="round1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97EED42B-332A-9C9B-EEB0-2EEBB995FA6E}"/>
              </a:ext>
            </a:extLst>
          </p:cNvPr>
          <p:cNvSpPr/>
          <p:nvPr/>
        </p:nvSpPr>
        <p:spPr>
          <a:xfrm>
            <a:off x="-1744677" y="2972170"/>
            <a:ext cx="19159599" cy="7320474"/>
          </a:xfrm>
          <a:prstGeom prst="round2SameRect">
            <a:avLst/>
          </a:prstGeom>
          <a:solidFill>
            <a:srgbClr val="92D050"/>
          </a:solidFill>
          <a:ln>
            <a:noFill/>
          </a:ln>
          <a:effectLst>
            <a:outerShdw blurRad="795876" dist="1084408" dir="9360000" sx="111000" sy="111000" algn="ctr" rotWithShape="0">
              <a:srgbClr val="000000">
                <a:alpha val="27153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 Single Corner Rectangle 28">
            <a:extLst>
              <a:ext uri="{FF2B5EF4-FFF2-40B4-BE49-F238E27FC236}">
                <a16:creationId xmlns:a16="http://schemas.microsoft.com/office/drawing/2014/main" id="{812DF8C3-37A6-60F1-0CDB-32C70431FF68}"/>
              </a:ext>
            </a:extLst>
          </p:cNvPr>
          <p:cNvSpPr/>
          <p:nvPr/>
        </p:nvSpPr>
        <p:spPr>
          <a:xfrm>
            <a:off x="-15925801" y="2950112"/>
            <a:ext cx="17011856" cy="7387011"/>
          </a:xfrm>
          <a:prstGeom prst="round1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E85AB2-3570-A7B2-11FC-4F437AEF3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1049" y="2966180"/>
            <a:ext cx="17636706" cy="7663720"/>
          </a:xfrm>
          <a:prstGeom prst="rect">
            <a:avLst/>
          </a:prstGeom>
        </p:spPr>
      </p:pic>
      <p:pic>
        <p:nvPicPr>
          <p:cNvPr id="25" name="Picture 24" descr="A group of people lying in a circle&#10;&#10;AI-generated content may be incorrect.">
            <a:extLst>
              <a:ext uri="{FF2B5EF4-FFF2-40B4-BE49-F238E27FC236}">
                <a16:creationId xmlns:a16="http://schemas.microsoft.com/office/drawing/2014/main" id="{A31BAC87-25B0-B36D-3CB0-35CAB9294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25800" y="2933700"/>
            <a:ext cx="17011855" cy="7358944"/>
          </a:xfrm>
          <a:prstGeom prst="rect">
            <a:avLst/>
          </a:prstGeom>
          <a:effectLst>
            <a:outerShdw blurRad="562155" dist="124663" dir="882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3AD10A1F-94D2-1787-E710-DDFF97E64F07}"/>
              </a:ext>
            </a:extLst>
          </p:cNvPr>
          <p:cNvSpPr txBox="1"/>
          <p:nvPr/>
        </p:nvSpPr>
        <p:spPr>
          <a:xfrm>
            <a:off x="-8068004" y="3588305"/>
            <a:ext cx="802334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riz Bold"/>
                <a:sym typeface="Friz Bold"/>
              </a:rPr>
              <a:t>SERVICE TO </a:t>
            </a:r>
          </a:p>
          <a:p>
            <a:r>
              <a:rPr lang="en-US" sz="48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riz Bold"/>
                <a:sym typeface="Friz Bold"/>
              </a:rPr>
              <a:t>SBU STUDENTS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24FB86D2-D339-DDF1-C3AB-483776ED6CF8}"/>
              </a:ext>
            </a:extLst>
          </p:cNvPr>
          <p:cNvSpPr txBox="1"/>
          <p:nvPr/>
        </p:nvSpPr>
        <p:spPr>
          <a:xfrm>
            <a:off x="-8072014" y="5233931"/>
            <a:ext cx="8023346" cy="5103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Mt. Irenaeus offers students hospitality, community, Franciscan spirituality, contemplation, and care for creation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b="0" i="1" u="none" strike="noStrike" dirty="0">
                <a:solidFill>
                  <a:schemeClr val="bg1"/>
                </a:solidFill>
                <a:effectLst/>
              </a:rPr>
              <a:t>Planned by Ministry Coordinator Natalie Pronio (SBU ‘09)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Modeled by Mountain resident community of 4 friars, 2 lay women</a:t>
            </a:r>
            <a:br>
              <a:rPr lang="en-US" sz="1400" b="0" i="1" u="none" strike="noStrike" dirty="0">
                <a:solidFill>
                  <a:schemeClr val="bg1"/>
                </a:solidFill>
                <a:effectLst/>
              </a:rPr>
            </a:br>
            <a:endParaRPr lang="en-US" sz="1400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Student engagement  is strong!</a:t>
            </a:r>
            <a:endParaRPr lang="en-US" b="1" i="0" u="none" strike="noStrike" dirty="0">
              <a:solidFill>
                <a:schemeClr val="bg1"/>
              </a:solidFill>
              <a:effectLst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~800 students visited the Mountain this academic year 2024-2025</a:t>
            </a:r>
            <a:endParaRPr lang="en-US" sz="1600" b="0" i="1" u="none" strike="noStrike" dirty="0">
              <a:solidFill>
                <a:schemeClr val="bg1"/>
              </a:solidFill>
              <a:effectLst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~ 40 open events, overnights, team and club gatherings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Typical events include time on the land, preparing dinner and cleaning up together, reflection and prayer at the Chapel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b="0" i="1" u="none" strike="noStrike" dirty="0">
                <a:solidFill>
                  <a:schemeClr val="bg1"/>
                </a:solidFill>
                <a:effectLst/>
              </a:rPr>
              <a:t>60% women, 40% men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Student leadership and internship opportunities</a:t>
            </a:r>
            <a:br>
              <a:rPr lang="en-US" sz="1400" i="1" dirty="0">
                <a:solidFill>
                  <a:schemeClr val="bg1"/>
                </a:solidFill>
              </a:rPr>
            </a:br>
            <a:endParaRPr lang="en-US" sz="1400" b="0" i="1" u="none" strike="noStrike" dirty="0">
              <a:solidFill>
                <a:schemeClr val="bg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Mt. Irenaeus partners closely with SBU and University Ministries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Variety of engagement opportunities for students on campus and off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The Mountain assists with programs for student recruitment and retention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Many joint events with UMin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SBU Partnership agreement renewed in 2024</a:t>
            </a:r>
          </a:p>
          <a:p>
            <a:pPr algn="just">
              <a:lnSpc>
                <a:spcPts val="2799"/>
              </a:lnSpc>
            </a:pPr>
            <a:endParaRPr lang="en-US" sz="1999" b="1" spc="35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392D3422-A029-9BC5-2CF0-B5CAAA726AFB}"/>
              </a:ext>
            </a:extLst>
          </p:cNvPr>
          <p:cNvSpPr txBox="1"/>
          <p:nvPr/>
        </p:nvSpPr>
        <p:spPr>
          <a:xfrm>
            <a:off x="1828800" y="3588305"/>
            <a:ext cx="838971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>
              <a:spcBef>
                <a:spcPct val="0"/>
              </a:spcBef>
            </a:pPr>
            <a:r>
              <a:rPr lang="en-US" sz="48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riz Bold"/>
                <a:sym typeface="Friz Bold"/>
              </a:rPr>
              <a:t>Second Peak: Faith Formation, Service to Adults &amp; Alumni</a:t>
            </a: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A1E3CC08-0AFF-5367-2A91-B2781AFE0639}"/>
              </a:ext>
            </a:extLst>
          </p:cNvPr>
          <p:cNvSpPr txBox="1"/>
          <p:nvPr/>
        </p:nvSpPr>
        <p:spPr>
          <a:xfrm>
            <a:off x="1828799" y="5233931"/>
            <a:ext cx="8915401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O</a:t>
            </a:r>
            <a:r>
              <a:rPr lang="en-US" sz="18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utreach to adults, alumni, and the world, originally led by Fr. Dan Riley: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Council for Spirit &amp; Life established in 2016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Co-led by Karen Pulaski (SBU ‘84), Director of Faith Formation &amp; Mountain community resident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Fr. Dan’s “Franciscan Lectio” published in 2022</a:t>
            </a:r>
            <a:br>
              <a:rPr lang="en-US" sz="1600" i="1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</a:br>
            <a:endParaRPr lang="en-US" sz="1600" i="1" dirty="0">
              <a:solidFill>
                <a:schemeClr val="bg1"/>
              </a:solidFill>
              <a:latin typeface="Georgia" panose="02040502050405020303" pitchFamily="18" charset="0"/>
              <a:ea typeface="Aptos" panose="020B00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At the Mountain: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Weekly masses and brunch, lectio and prayer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 Overnight retreats and evenings of recreation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Special programs on </a:t>
            </a:r>
            <a:r>
              <a:rPr lang="en-US" sz="150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social justice, Franciscan faith in action, and faith exploration experiences</a:t>
            </a:r>
            <a:endParaRPr lang="en-US" sz="1500" dirty="0">
              <a:solidFill>
                <a:schemeClr val="bg1"/>
              </a:solidFill>
              <a:effectLst/>
              <a:latin typeface="Georgia" panose="02040502050405020303" pitchFamily="18" charset="0"/>
              <a:ea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Next steps: “Everything Belongs” branch starting on civil discourse</a:t>
            </a: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Next steps: </a:t>
            </a:r>
            <a:r>
              <a:rPr lang="en-US" sz="150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Expansion of women's retreats and other adult offerings</a:t>
            </a:r>
            <a:br>
              <a:rPr lang="en-US" sz="1600" i="1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</a:br>
            <a:endParaRPr lang="en-US" sz="1600" i="1" dirty="0">
              <a:solidFill>
                <a:schemeClr val="bg1"/>
              </a:solidFill>
              <a:effectLst/>
              <a:latin typeface="Georgia" panose="02040502050405020303" pitchFamily="18" charset="0"/>
              <a:ea typeface="Aptos" panose="020B0004020202020204" pitchFamily="34" charset="0"/>
            </a:endParaRPr>
          </a:p>
          <a:p>
            <a:r>
              <a:rPr lang="en-US" sz="18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Mountain on the Road - Launched in 2001, 40+ U.S. locations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Partner with SBU Alumni Engagement 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2-4 SBU students travel “on the road” develop leadership skills as part of ministry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Br. Joe Kotula, </a:t>
            </a: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Karen Pulaski, Mike Fenn, Joe Flanagan continue</a:t>
            </a:r>
            <a:br>
              <a:rPr lang="en-US" sz="1600" i="1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</a:br>
            <a:endParaRPr lang="en-US" sz="1600" i="1" dirty="0">
              <a:solidFill>
                <a:schemeClr val="bg1"/>
              </a:solidFill>
              <a:latin typeface="Georgia" panose="02040502050405020303" pitchFamily="18" charset="0"/>
              <a:ea typeface="Aptos" panose="020B00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Mountain in your Home – Hosted in private homes since 2009, open to 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Next steps: Networks across the country</a:t>
            </a:r>
          </a:p>
        </p:txBody>
      </p:sp>
      <p:sp>
        <p:nvSpPr>
          <p:cNvPr id="4" name="TextBox 21">
            <a:extLst>
              <a:ext uri="{FF2B5EF4-FFF2-40B4-BE49-F238E27FC236}">
                <a16:creationId xmlns:a16="http://schemas.microsoft.com/office/drawing/2014/main" id="{827D6B66-EF25-82DC-D939-1112AF05B588}"/>
              </a:ext>
            </a:extLst>
          </p:cNvPr>
          <p:cNvSpPr txBox="1"/>
          <p:nvPr/>
        </p:nvSpPr>
        <p:spPr>
          <a:xfrm>
            <a:off x="1828799" y="3248724"/>
            <a:ext cx="4463548" cy="315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</a:pPr>
            <a:r>
              <a:rPr lang="en-US" sz="2000" spc="300" dirty="0">
                <a:solidFill>
                  <a:srgbClr val="006338"/>
                </a:solidFill>
                <a:latin typeface="Impact" panose="020B0806030902050204" pitchFamily="34" charset="0"/>
                <a:ea typeface="Montserrat Classic Bold"/>
                <a:cs typeface="Futura Condensed Medium" panose="020B0602020204020303" pitchFamily="34" charset="-79"/>
                <a:sym typeface="Montserrat Classic Bold"/>
              </a:rPr>
              <a:t>MINISTRY WITH STRONG GROWTH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4879CE-31CA-E63F-62E8-D1252301B21C}"/>
              </a:ext>
            </a:extLst>
          </p:cNvPr>
          <p:cNvSpPr txBox="1"/>
          <p:nvPr/>
        </p:nvSpPr>
        <p:spPr>
          <a:xfrm>
            <a:off x="10927130" y="5219700"/>
            <a:ext cx="62178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Faith Formation – </a:t>
            </a:r>
            <a:r>
              <a:rPr lang="en-US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sharing Franciscan charism using “Build w/ Living Stones” text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55 </a:t>
            </a:r>
            <a:r>
              <a:rPr lang="en-US" sz="16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participants in 2024 met in small groups on Zoom for 14 months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Next Steps: Expanding to new grou</a:t>
            </a: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ps, both virtual and in person, starting</a:t>
            </a:r>
            <a:r>
              <a:rPr lang="en-US" sz="16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September</a:t>
            </a:r>
            <a:r>
              <a:rPr lang="en-US" sz="16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 2025 in collaboration with the Province of Our Lady of Guadalupe</a:t>
            </a:r>
            <a:br>
              <a:rPr lang="en-US" sz="1600" i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</a:br>
            <a:endParaRPr lang="en-US" sz="1600" i="1" dirty="0">
              <a:solidFill>
                <a:schemeClr val="bg1"/>
              </a:solidFill>
              <a:effectLst/>
              <a:latin typeface="Georgia" panose="02040502050405020303" pitchFamily="18" charset="0"/>
              <a:ea typeface="Aptos" panose="020B0004020202020204" pitchFamily="34" charset="0"/>
            </a:endParaRPr>
          </a:p>
          <a:p>
            <a:r>
              <a:rPr lang="en-US" sz="18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Podcasts (nearly 300) and frequent social media posts available to the world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Next Steps: </a:t>
            </a:r>
            <a:r>
              <a:rPr lang="en-US" sz="16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Digital Franciscan Library with digital resources available to all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B03372-2D1F-3C19-5821-812684260358}"/>
              </a:ext>
            </a:extLst>
          </p:cNvPr>
          <p:cNvCxnSpPr>
            <a:cxnSpLocks/>
          </p:cNvCxnSpPr>
          <p:nvPr/>
        </p:nvCxnSpPr>
        <p:spPr>
          <a:xfrm flipH="1">
            <a:off x="6292347" y="1714500"/>
            <a:ext cx="12014911" cy="0"/>
          </a:xfrm>
          <a:prstGeom prst="line">
            <a:avLst/>
          </a:prstGeom>
          <a:ln w="19050">
            <a:solidFill>
              <a:srgbClr val="4670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2">
            <a:extLst>
              <a:ext uri="{FF2B5EF4-FFF2-40B4-BE49-F238E27FC236}">
                <a16:creationId xmlns:a16="http://schemas.microsoft.com/office/drawing/2014/main" id="{F12ADC4F-2CF2-AA7A-B860-052DB9AE86BF}"/>
              </a:ext>
            </a:extLst>
          </p:cNvPr>
          <p:cNvSpPr/>
          <p:nvPr/>
        </p:nvSpPr>
        <p:spPr>
          <a:xfrm>
            <a:off x="465348" y="390734"/>
            <a:ext cx="5826999" cy="1977557"/>
          </a:xfrm>
          <a:custGeom>
            <a:avLst/>
            <a:gdLst/>
            <a:ahLst/>
            <a:cxnLst/>
            <a:rect l="l" t="t" r="r" b="b"/>
            <a:pathLst>
              <a:path w="13000942" h="4412237">
                <a:moveTo>
                  <a:pt x="0" y="0"/>
                </a:moveTo>
                <a:lnTo>
                  <a:pt x="13000941" y="0"/>
                </a:lnTo>
                <a:lnTo>
                  <a:pt x="13000941" y="4412236"/>
                </a:lnTo>
                <a:lnTo>
                  <a:pt x="0" y="441223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Picture 21" descr="A group of people sitting in a room&#10;&#10;AI-generated content may be incorrect.">
            <a:extLst>
              <a:ext uri="{FF2B5EF4-FFF2-40B4-BE49-F238E27FC236}">
                <a16:creationId xmlns:a16="http://schemas.microsoft.com/office/drawing/2014/main" id="{3E70C7E3-AFFC-AEEB-89E6-3C4ACA0A71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00551" y="2332459"/>
            <a:ext cx="3801649" cy="2467576"/>
          </a:xfrm>
          <a:prstGeom prst="rect">
            <a:avLst/>
          </a:prstGeom>
        </p:spPr>
      </p:pic>
      <p:pic>
        <p:nvPicPr>
          <p:cNvPr id="24" name="Picture 23" descr="A group of people sitting in a room&#10;&#10;AI-generated content may be incorrect.">
            <a:extLst>
              <a:ext uri="{FF2B5EF4-FFF2-40B4-BE49-F238E27FC236}">
                <a16:creationId xmlns:a16="http://schemas.microsoft.com/office/drawing/2014/main" id="{1763B9C7-5F23-D528-A782-F77705F985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2359" y="2332459"/>
            <a:ext cx="3137441" cy="2467569"/>
          </a:xfrm>
          <a:prstGeom prst="rect">
            <a:avLst/>
          </a:prstGeom>
        </p:spPr>
      </p:pic>
      <p:pic>
        <p:nvPicPr>
          <p:cNvPr id="8" name="Picture 7" descr="A green outline of a mountain&#10;&#10;AI-generated content may be incorrect.">
            <a:extLst>
              <a:ext uri="{FF2B5EF4-FFF2-40B4-BE49-F238E27FC236}">
                <a16:creationId xmlns:a16="http://schemas.microsoft.com/office/drawing/2014/main" id="{FE3757A7-541D-AC47-B40C-52E657FAF0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803"/>
            <a:ext cx="6477000" cy="21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21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A1A49-2843-C0BD-EA57-B5D4C2044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6F6F3F90-CB10-0F5A-4D03-39D960A974CB}"/>
              </a:ext>
            </a:extLst>
          </p:cNvPr>
          <p:cNvSpPr/>
          <p:nvPr/>
        </p:nvSpPr>
        <p:spPr>
          <a:xfrm flipH="1">
            <a:off x="-1295400" y="2972170"/>
            <a:ext cx="19602658" cy="7358944"/>
          </a:xfrm>
          <a:prstGeom prst="round2Same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30CA5B-D019-FC9F-3BCE-74807DED3B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50"/>
          <a:stretch/>
        </p:blipFill>
        <p:spPr>
          <a:xfrm>
            <a:off x="304802" y="2976600"/>
            <a:ext cx="18030620" cy="7366536"/>
          </a:xfrm>
          <a:prstGeom prst="rect">
            <a:avLst/>
          </a:prstGeom>
        </p:spPr>
      </p:pic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37A4DF64-AA03-BFCA-92BC-EF59C0AE1BE1}"/>
              </a:ext>
            </a:extLst>
          </p:cNvPr>
          <p:cNvSpPr/>
          <p:nvPr/>
        </p:nvSpPr>
        <p:spPr>
          <a:xfrm>
            <a:off x="-9982200" y="2928056"/>
            <a:ext cx="11277600" cy="7413498"/>
          </a:xfrm>
          <a:prstGeom prst="round2SameRect">
            <a:avLst>
              <a:gd name="adj1" fmla="val 14146"/>
              <a:gd name="adj2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 Single Corner Rectangle 28">
            <a:extLst>
              <a:ext uri="{FF2B5EF4-FFF2-40B4-BE49-F238E27FC236}">
                <a16:creationId xmlns:a16="http://schemas.microsoft.com/office/drawing/2014/main" id="{4E61A9FD-5DBF-E37B-BD5D-55A116E556EB}"/>
              </a:ext>
            </a:extLst>
          </p:cNvPr>
          <p:cNvSpPr/>
          <p:nvPr/>
        </p:nvSpPr>
        <p:spPr>
          <a:xfrm>
            <a:off x="-15925801" y="2950112"/>
            <a:ext cx="17011856" cy="7387011"/>
          </a:xfrm>
          <a:prstGeom prst="round1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A body of water with trees in the background&#10;&#10;AI-generated content may be incorrect.">
            <a:extLst>
              <a:ext uri="{FF2B5EF4-FFF2-40B4-BE49-F238E27FC236}">
                <a16:creationId xmlns:a16="http://schemas.microsoft.com/office/drawing/2014/main" id="{865A1ED9-8E51-8BF6-99EE-10A1B8AB70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7" b="3611"/>
          <a:stretch/>
        </p:blipFill>
        <p:spPr>
          <a:xfrm>
            <a:off x="-11107860" y="2966157"/>
            <a:ext cx="12403260" cy="7375396"/>
          </a:xfrm>
          <a:prstGeom prst="rect">
            <a:avLst/>
          </a:prstGeom>
        </p:spPr>
      </p:pic>
      <p:pic>
        <p:nvPicPr>
          <p:cNvPr id="25" name="Picture 24" descr="A group of people lying in a circle&#10;&#10;AI-generated content may be incorrect.">
            <a:extLst>
              <a:ext uri="{FF2B5EF4-FFF2-40B4-BE49-F238E27FC236}">
                <a16:creationId xmlns:a16="http://schemas.microsoft.com/office/drawing/2014/main" id="{EEA45B02-254D-E33C-7DE7-0F1428143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25800" y="2933699"/>
            <a:ext cx="17011855" cy="7407853"/>
          </a:xfrm>
          <a:prstGeom prst="rect">
            <a:avLst/>
          </a:prstGeom>
          <a:effectLst>
            <a:outerShdw blurRad="562155" dist="124663" dir="882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0FA6928B-5594-81F4-CDBF-84EE5C346E58}"/>
              </a:ext>
            </a:extLst>
          </p:cNvPr>
          <p:cNvSpPr txBox="1"/>
          <p:nvPr/>
        </p:nvSpPr>
        <p:spPr>
          <a:xfrm>
            <a:off x="-8068004" y="3588305"/>
            <a:ext cx="802334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riz Bold"/>
                <a:sym typeface="Friz Bold"/>
              </a:rPr>
              <a:t>SERVICE TO </a:t>
            </a:r>
          </a:p>
          <a:p>
            <a:r>
              <a:rPr lang="en-US" sz="48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riz Bold"/>
                <a:sym typeface="Friz Bold"/>
              </a:rPr>
              <a:t>SBU STUDENTS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AD632172-7C9C-5C1F-BD8E-F2DFA485352A}"/>
              </a:ext>
            </a:extLst>
          </p:cNvPr>
          <p:cNvSpPr txBox="1"/>
          <p:nvPr/>
        </p:nvSpPr>
        <p:spPr>
          <a:xfrm>
            <a:off x="-8072014" y="5233931"/>
            <a:ext cx="8023346" cy="5103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Mt. Irenaeus offers students hospitality, community, Franciscan spirituality, contemplation, and care for creation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b="0" i="1" u="none" strike="noStrike" dirty="0">
                <a:solidFill>
                  <a:schemeClr val="bg1"/>
                </a:solidFill>
                <a:effectLst/>
              </a:rPr>
              <a:t>Planned by Ministry Coordinator Natalie Pronio (SBU ‘09)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Modeled by Mountain resident community of 4 friars, 2 lay women</a:t>
            </a:r>
            <a:br>
              <a:rPr lang="en-US" sz="1400" b="0" i="1" u="none" strike="noStrike" dirty="0">
                <a:solidFill>
                  <a:schemeClr val="bg1"/>
                </a:solidFill>
                <a:effectLst/>
              </a:rPr>
            </a:br>
            <a:endParaRPr lang="en-US" sz="1400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Student engagement  is strong!</a:t>
            </a:r>
            <a:endParaRPr lang="en-US" b="1" i="0" u="none" strike="noStrike" dirty="0">
              <a:solidFill>
                <a:schemeClr val="bg1"/>
              </a:solidFill>
              <a:effectLst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~800 students visited the Mountain this academic year 2024-2025</a:t>
            </a:r>
            <a:endParaRPr lang="en-US" sz="1600" b="0" i="1" u="none" strike="noStrike" dirty="0">
              <a:solidFill>
                <a:schemeClr val="bg1"/>
              </a:solidFill>
              <a:effectLst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~ 40 open events, overnights, team and club gatherings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Typical events include time on the land, preparing dinner and cleaning up together, reflection and prayer at the Chapel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b="0" i="1" u="none" strike="noStrike" dirty="0">
                <a:solidFill>
                  <a:schemeClr val="bg1"/>
                </a:solidFill>
                <a:effectLst/>
              </a:rPr>
              <a:t>60% women, 40% men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Student leadership and internship opportunities</a:t>
            </a:r>
            <a:br>
              <a:rPr lang="en-US" sz="1400" i="1" dirty="0">
                <a:solidFill>
                  <a:schemeClr val="bg1"/>
                </a:solidFill>
              </a:rPr>
            </a:br>
            <a:endParaRPr lang="en-US" sz="1400" b="0" i="1" u="none" strike="noStrike" dirty="0">
              <a:solidFill>
                <a:schemeClr val="bg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Mt. Irenaeus partners closely with SBU and University Ministries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Variety of engagement opportunities for students on campus and off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The Mountain assists with programs for student recruitment and retention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Many joint events with UMin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SBU Partnership agreement renewed in 2024</a:t>
            </a:r>
          </a:p>
          <a:p>
            <a:pPr algn="just">
              <a:lnSpc>
                <a:spcPts val="2799"/>
              </a:lnSpc>
            </a:pPr>
            <a:endParaRPr lang="en-US" sz="1999" b="1" spc="35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B128C904-1B84-07A7-39A9-985F58D1750C}"/>
              </a:ext>
            </a:extLst>
          </p:cNvPr>
          <p:cNvSpPr txBox="1"/>
          <p:nvPr/>
        </p:nvSpPr>
        <p:spPr>
          <a:xfrm>
            <a:off x="1828800" y="3588305"/>
            <a:ext cx="78486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>
              <a:spcBef>
                <a:spcPct val="0"/>
              </a:spcBef>
            </a:pPr>
            <a:r>
              <a:rPr lang="en-US" sz="48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riz Bold"/>
                <a:sym typeface="Friz Bold"/>
              </a:rPr>
              <a:t>Third Peak: </a:t>
            </a:r>
          </a:p>
          <a:p>
            <a:pPr marL="0" lvl="1" indent="0">
              <a:spcBef>
                <a:spcPct val="0"/>
              </a:spcBef>
            </a:pPr>
            <a:r>
              <a:rPr lang="en-US" sz="48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riz Bold"/>
                <a:sym typeface="Friz Bold"/>
              </a:rPr>
              <a:t>Service </a:t>
            </a:r>
            <a:r>
              <a:rPr lang="en-US" sz="4800" spc="48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riz Bold"/>
                <a:sym typeface="Friz Bold"/>
              </a:rPr>
              <a:t>to Franciscan </a:t>
            </a:r>
            <a:r>
              <a:rPr lang="en-US" sz="48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riz Bold"/>
                <a:sym typeface="Friz Bold"/>
              </a:rPr>
              <a:t>world</a:t>
            </a: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343B196A-DE08-C984-E5B4-E61BD7FCC3B9}"/>
              </a:ext>
            </a:extLst>
          </p:cNvPr>
          <p:cNvSpPr txBox="1"/>
          <p:nvPr/>
        </p:nvSpPr>
        <p:spPr>
          <a:xfrm>
            <a:off x="1828799" y="5403652"/>
            <a:ext cx="15860170" cy="4862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Mt. Irenaeus offers a unique ministry within the Province of Our Lady of Guadalupe:</a:t>
            </a:r>
            <a:endParaRPr lang="en-US" sz="1600" b="1" dirty="0">
              <a:solidFill>
                <a:schemeClr val="bg1"/>
              </a:solidFill>
              <a:latin typeface="Georgia" panose="02040502050405020303" pitchFamily="18" charset="0"/>
              <a:ea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The new Province asked all  friars to make a contemplative retreat within 3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Mt. Irenaeus is among only a handful of options for these sort of retreats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Friars and other religious are joining contemplative retreats at the Mountain, led by </a:t>
            </a:r>
            <a:b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</a:b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Br. Kevin Kriso, </a:t>
            </a:r>
            <a:r>
              <a:rPr lang="en-US" sz="1500" dirty="0" err="1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ofm</a:t>
            </a:r>
            <a:endParaRPr lang="en-US" sz="1500" dirty="0">
              <a:solidFill>
                <a:schemeClr val="bg1"/>
              </a:solidFill>
              <a:latin typeface="Georgia" panose="02040502050405020303" pitchFamily="18" charset="0"/>
              <a:ea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Mt. Irenaeus collaborating with Province to lead national Build with Living Stones prayer and formation pods</a:t>
            </a:r>
            <a:b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</a:br>
            <a:endParaRPr lang="en-US" sz="1600" dirty="0">
              <a:solidFill>
                <a:schemeClr val="bg1"/>
              </a:solidFill>
              <a:latin typeface="Georgia" panose="02040502050405020303" pitchFamily="18" charset="0"/>
              <a:ea typeface="Aptos" panose="020B0004020202020204" pitchFamily="34" charset="0"/>
            </a:endParaRPr>
          </a:p>
          <a:p>
            <a:r>
              <a:rPr lang="en-US" sz="18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Mt. Irenaeus has been fertile ground for Franciscan vocations: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Of </a:t>
            </a:r>
            <a:r>
              <a:rPr lang="en-US" sz="15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the 29 men currently in Franciscan formation programs nationally, 7 have spent significant time at the Mountain.</a:t>
            </a:r>
            <a:r>
              <a:rPr lang="en-US" sz="15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kern="1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  <a:t>Four of the </a:t>
            </a:r>
            <a:r>
              <a:rPr lang="en-US" sz="1500" kern="1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  <a:t>seven</a:t>
            </a:r>
            <a:r>
              <a:rPr lang="en-US" sz="1500" kern="1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  <a:t> </a:t>
            </a:r>
            <a:r>
              <a:rPr lang="en-US" sz="1500" kern="1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  <a:t>are recent SBU graduates: </a:t>
            </a:r>
            <a:r>
              <a:rPr lang="en-US" sz="1500" kern="1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  <a:t>Fr. Jason Damon ‘16, </a:t>
            </a:r>
            <a:r>
              <a:rPr lang="en-US" sz="1500" kern="100" dirty="0" err="1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  <a:t>ofm</a:t>
            </a:r>
            <a:r>
              <a:rPr lang="en-US" sz="1500" kern="1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  <a:t>, Br. Jimmy Kernan ’19, </a:t>
            </a:r>
            <a:r>
              <a:rPr lang="en-US" sz="1500" kern="100" dirty="0" err="1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  <a:t>ofm</a:t>
            </a:r>
            <a:r>
              <a:rPr lang="en-US" sz="1500" kern="1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  <a:t>, Br. Tyler </a:t>
            </a:r>
            <a:r>
              <a:rPr lang="en-US" sz="1500" kern="100" dirty="0" err="1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  <a:t>Grudi</a:t>
            </a:r>
            <a:r>
              <a:rPr lang="en-US" sz="1500" kern="1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  <a:t> ‘19, </a:t>
            </a:r>
            <a:r>
              <a:rPr lang="en-US" sz="1500" kern="100" dirty="0" err="1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  <a:t>ofm</a:t>
            </a:r>
            <a:r>
              <a:rPr lang="en-US" sz="1500" kern="1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  <a:t>, and Br. Kevin Hamzik ‘19, </a:t>
            </a:r>
            <a:r>
              <a:rPr lang="en-US" sz="1500" kern="100" dirty="0" err="1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  <a:t>ofm</a:t>
            </a:r>
            <a:r>
              <a:rPr lang="en-US" sz="1500" kern="1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  <a:t>.</a:t>
            </a:r>
            <a:br>
              <a:rPr lang="en-US" sz="1600" kern="1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</a:br>
            <a:endParaRPr lang="en-US" sz="1600" kern="100" dirty="0">
              <a:solidFill>
                <a:schemeClr val="bg1"/>
              </a:solidFill>
              <a:effectLst/>
              <a:latin typeface="Georgia" panose="02040502050405020303" pitchFamily="18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Mt. Irenaeus </a:t>
            </a:r>
            <a:r>
              <a:rPr lang="en-US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friars and community members have participated in the 2-year synod work of the newly created nationwide Province.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Mt. Irenaeus was the only Franciscan fraternity invited to bring 3 lay people to the national Provincial Synod held in January 2025 in Kansas 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Br. Kevin Kriso, </a:t>
            </a:r>
            <a:r>
              <a:rPr lang="en-US" sz="1500" dirty="0" err="1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ofm</a:t>
            </a: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, Karen Pulaski, and friends of the Mountain Dr. Allie Leis ‘13 and Franciscan Media author Stephen Copeland participated.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Georgia" panose="02040502050405020303" pitchFamily="18" charset="0"/>
              <a:ea typeface="Aptos" panose="020B0004020202020204" pitchFamily="34" charset="0"/>
            </a:endParaRPr>
          </a:p>
          <a:p>
            <a:r>
              <a:rPr lang="en-US" sz="18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Relationships are cultivated and maintained with other Franciscan organizations: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Franciscan Federation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Association of Franciscan Colleges and Universities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Franciscan Action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Center for Action &amp; Contemplation (Fr. Richard Rohr, </a:t>
            </a:r>
            <a:r>
              <a:rPr lang="en-US" sz="150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ofm)</a:t>
            </a:r>
            <a:endParaRPr lang="en-US" sz="1500" dirty="0">
              <a:solidFill>
                <a:schemeClr val="bg1"/>
              </a:solidFill>
              <a:effectLst/>
              <a:latin typeface="Georgia" panose="02040502050405020303" pitchFamily="18" charset="0"/>
              <a:ea typeface="Aptos" panose="020B0004020202020204" pitchFamily="34" charset="0"/>
            </a:endParaRPr>
          </a:p>
        </p:txBody>
      </p:sp>
      <p:sp>
        <p:nvSpPr>
          <p:cNvPr id="4" name="TextBox 21">
            <a:extLst>
              <a:ext uri="{FF2B5EF4-FFF2-40B4-BE49-F238E27FC236}">
                <a16:creationId xmlns:a16="http://schemas.microsoft.com/office/drawing/2014/main" id="{DAE3030B-0F0B-1542-57FF-EF98D1A3CF6B}"/>
              </a:ext>
            </a:extLst>
          </p:cNvPr>
          <p:cNvSpPr txBox="1"/>
          <p:nvPr/>
        </p:nvSpPr>
        <p:spPr>
          <a:xfrm>
            <a:off x="1828799" y="3248724"/>
            <a:ext cx="4463548" cy="317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</a:pPr>
            <a:r>
              <a:rPr lang="en-US" sz="2000" spc="300" dirty="0">
                <a:solidFill>
                  <a:srgbClr val="92D050"/>
                </a:solidFill>
                <a:latin typeface="Impact" panose="020B0806030902050204" pitchFamily="34" charset="0"/>
                <a:ea typeface="Montserrat Classic Bold"/>
                <a:cs typeface="Futura Condensed Medium" panose="020B0602020204020303" pitchFamily="34" charset="-79"/>
                <a:sym typeface="Montserrat Classic Bold"/>
              </a:rPr>
              <a:t>AREA OF STRATEGIC FOCUS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43DE7A-13AB-C31A-400D-0760EF327C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"/>
          <a:stretch/>
        </p:blipFill>
        <p:spPr>
          <a:xfrm>
            <a:off x="11548125" y="2250195"/>
            <a:ext cx="3158475" cy="2952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CDF162-EB8E-70A9-BEFB-28C0C285B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48431" y="2247900"/>
            <a:ext cx="2906169" cy="2952739"/>
          </a:xfrm>
          <a:prstGeom prst="rect">
            <a:avLst/>
          </a:prstGeom>
        </p:spPr>
      </p:pic>
      <p:pic>
        <p:nvPicPr>
          <p:cNvPr id="11" name="Picture 10" descr="A stone with text carved into it&#10;&#10;AI-generated content may be incorrect.">
            <a:extLst>
              <a:ext uri="{FF2B5EF4-FFF2-40B4-BE49-F238E27FC236}">
                <a16:creationId xmlns:a16="http://schemas.microsoft.com/office/drawing/2014/main" id="{C170FEC8-A08F-71D6-F7B5-EE265040E9C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3600" y="2253788"/>
            <a:ext cx="1666097" cy="29527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FEAE0F-FC23-C669-5EE1-9CD58CE03B44}"/>
              </a:ext>
            </a:extLst>
          </p:cNvPr>
          <p:cNvCxnSpPr>
            <a:cxnSpLocks/>
          </p:cNvCxnSpPr>
          <p:nvPr/>
        </p:nvCxnSpPr>
        <p:spPr>
          <a:xfrm flipH="1">
            <a:off x="6292347" y="1714500"/>
            <a:ext cx="12014911" cy="0"/>
          </a:xfrm>
          <a:prstGeom prst="line">
            <a:avLst/>
          </a:prstGeom>
          <a:ln w="19050">
            <a:solidFill>
              <a:srgbClr val="4670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2">
            <a:extLst>
              <a:ext uri="{FF2B5EF4-FFF2-40B4-BE49-F238E27FC236}">
                <a16:creationId xmlns:a16="http://schemas.microsoft.com/office/drawing/2014/main" id="{82A14DAE-9DA9-DA4D-B1C4-8A304F42930D}"/>
              </a:ext>
            </a:extLst>
          </p:cNvPr>
          <p:cNvSpPr/>
          <p:nvPr/>
        </p:nvSpPr>
        <p:spPr>
          <a:xfrm>
            <a:off x="465348" y="390734"/>
            <a:ext cx="5826999" cy="1977557"/>
          </a:xfrm>
          <a:custGeom>
            <a:avLst/>
            <a:gdLst/>
            <a:ahLst/>
            <a:cxnLst/>
            <a:rect l="l" t="t" r="r" b="b"/>
            <a:pathLst>
              <a:path w="13000942" h="4412237">
                <a:moveTo>
                  <a:pt x="0" y="0"/>
                </a:moveTo>
                <a:lnTo>
                  <a:pt x="13000941" y="0"/>
                </a:lnTo>
                <a:lnTo>
                  <a:pt x="13000941" y="4412236"/>
                </a:lnTo>
                <a:lnTo>
                  <a:pt x="0" y="4412236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 descr="A green outline of a mountain&#10;&#10;AI-generated content may be incorrect.">
            <a:extLst>
              <a:ext uri="{FF2B5EF4-FFF2-40B4-BE49-F238E27FC236}">
                <a16:creationId xmlns:a16="http://schemas.microsoft.com/office/drawing/2014/main" id="{AD04FD0F-3F38-5A5E-1BB4-361FDA6B7E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803"/>
            <a:ext cx="6477000" cy="21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31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ED984-C6C0-A88D-6831-D2D15E8FF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9">
            <a:extLst>
              <a:ext uri="{FF2B5EF4-FFF2-40B4-BE49-F238E27FC236}">
                <a16:creationId xmlns:a16="http://schemas.microsoft.com/office/drawing/2014/main" id="{3E85B398-13C0-023A-DCD5-53C2A5943A02}"/>
              </a:ext>
            </a:extLst>
          </p:cNvPr>
          <p:cNvSpPr txBox="1"/>
          <p:nvPr/>
        </p:nvSpPr>
        <p:spPr>
          <a:xfrm>
            <a:off x="8001000" y="571500"/>
            <a:ext cx="9787021" cy="8979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b="1" u="sng" dirty="0">
                <a:solidFill>
                  <a:srgbClr val="006338"/>
                </a:solidFill>
                <a:latin typeface="Georgia" panose="02040502050405020303" pitchFamily="18" charset="0"/>
                <a:ea typeface="Friz Bold"/>
                <a:cs typeface="Friz Bold"/>
                <a:sym typeface="Friz Bold"/>
              </a:rPr>
              <a:t>We are in a phase of growth, requiring added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6338"/>
              </a:solidFill>
              <a:latin typeface="Georgia" panose="02040502050405020303" pitchFamily="18" charset="0"/>
              <a:ea typeface="Friz Bold"/>
              <a:cs typeface="Friz Bold"/>
              <a:sym typeface="Friz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338"/>
                </a:solidFill>
                <a:latin typeface="Georgia" panose="02040502050405020303" pitchFamily="18" charset="0"/>
                <a:ea typeface="Friz Bold"/>
                <a:cs typeface="Friz Bold"/>
                <a:sym typeface="Friz Bold"/>
              </a:rPr>
              <a:t>We look to expand our capacity to invite others into our community – friars and laity--short and long term stays.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338"/>
                </a:solidFill>
                <a:latin typeface="Georgia" panose="02040502050405020303" pitchFamily="18" charset="0"/>
                <a:ea typeface="Friz Bold"/>
                <a:cs typeface="Friz Bold"/>
                <a:sym typeface="Friz Bold"/>
              </a:rPr>
              <a:t>Our three peaks note an expansion of ministry, which requires bringing others in to carry out what we are called to do.</a:t>
            </a:r>
          </a:p>
          <a:p>
            <a:pPr>
              <a:lnSpc>
                <a:spcPts val="5880"/>
              </a:lnSpc>
            </a:pPr>
            <a:endParaRPr lang="en-US" sz="3600" u="sng" dirty="0">
              <a:solidFill>
                <a:srgbClr val="006338"/>
              </a:solidFill>
              <a:latin typeface="Georgia" panose="02040502050405020303" pitchFamily="18" charset="0"/>
              <a:ea typeface="Friz Bold"/>
              <a:cs typeface="Friz Bold"/>
              <a:sym typeface="Friz Bold"/>
            </a:endParaRPr>
          </a:p>
          <a:p>
            <a:pPr>
              <a:lnSpc>
                <a:spcPts val="5880"/>
              </a:lnSpc>
            </a:pPr>
            <a:r>
              <a:rPr lang="en-US" sz="3600" b="1" u="sng" dirty="0">
                <a:solidFill>
                  <a:srgbClr val="006338"/>
                </a:solidFill>
                <a:latin typeface="Georgia" panose="02040502050405020303" pitchFamily="18" charset="0"/>
                <a:ea typeface="Friz Bold"/>
                <a:cs typeface="Friz Bold"/>
                <a:sym typeface="Friz Bold"/>
              </a:rPr>
              <a:t>We look to build greater financial stability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6338"/>
              </a:solidFill>
              <a:latin typeface="Georgia" panose="02040502050405020303" pitchFamily="18" charset="0"/>
              <a:ea typeface="Friz Bold"/>
              <a:cs typeface="Friz Bold"/>
              <a:sym typeface="Friz Bold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338"/>
                </a:solidFill>
                <a:latin typeface="Georgia" panose="02040502050405020303" pitchFamily="18" charset="0"/>
                <a:ea typeface="Friz Bold"/>
                <a:cs typeface="Friz Bold"/>
                <a:sym typeface="Friz Bold"/>
              </a:rPr>
              <a:t>While secure in our present state, revenue sources including the Mountain Fund, Auction, Overnights, </a:t>
            </a:r>
            <a:r>
              <a:rPr lang="en-US" sz="2800">
                <a:solidFill>
                  <a:srgbClr val="006338"/>
                </a:solidFill>
                <a:latin typeface="Georgia" panose="02040502050405020303" pitchFamily="18" charset="0"/>
                <a:ea typeface="Friz Bold"/>
                <a:cs typeface="Friz Bold"/>
                <a:sym typeface="Friz Bold"/>
              </a:rPr>
              <a:t>Investment Income </a:t>
            </a:r>
            <a:r>
              <a:rPr lang="en-US" sz="2800" dirty="0">
                <a:solidFill>
                  <a:srgbClr val="006338"/>
                </a:solidFill>
                <a:latin typeface="Georgia" panose="02040502050405020303" pitchFamily="18" charset="0"/>
                <a:ea typeface="Friz Bold"/>
                <a:cs typeface="Friz Bold"/>
                <a:sym typeface="Friz Bold"/>
              </a:rPr>
              <a:t>and SBU contribution are unlikely to grow substantially in future years.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338"/>
                </a:solidFill>
                <a:latin typeface="Georgia" panose="02040502050405020303" pitchFamily="18" charset="0"/>
                <a:ea typeface="Friz Bold"/>
                <a:cs typeface="Friz Bold"/>
                <a:sym typeface="Friz Bold"/>
              </a:rPr>
              <a:t>We want to take a more conservative percentage draw from our endowment.  </a:t>
            </a:r>
          </a:p>
        </p:txBody>
      </p:sp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39200655-744D-0E05-5600-D7F94D07DF90}"/>
              </a:ext>
            </a:extLst>
          </p:cNvPr>
          <p:cNvSpPr/>
          <p:nvPr/>
        </p:nvSpPr>
        <p:spPr>
          <a:xfrm rot="5400000" flipH="1">
            <a:off x="629340" y="3588000"/>
            <a:ext cx="6039056" cy="7358944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6AD15331-13F0-635E-E10D-1BB99E0BB5B6}"/>
              </a:ext>
            </a:extLst>
          </p:cNvPr>
          <p:cNvSpPr/>
          <p:nvPr/>
        </p:nvSpPr>
        <p:spPr>
          <a:xfrm rot="5400000">
            <a:off x="-428007" y="1730553"/>
            <a:ext cx="8153749" cy="7358944"/>
          </a:xfrm>
          <a:prstGeom prst="round2Same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482DA9F5-10A2-B976-0D4B-E85DC1C2E270}"/>
              </a:ext>
            </a:extLst>
          </p:cNvPr>
          <p:cNvSpPr/>
          <p:nvPr/>
        </p:nvSpPr>
        <p:spPr>
          <a:xfrm rot="5400000">
            <a:off x="-707672" y="625828"/>
            <a:ext cx="8686800" cy="7358944"/>
          </a:xfrm>
          <a:prstGeom prst="round1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98761B-81CD-B4FB-47B9-22385F257C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2537" y="-607514"/>
            <a:ext cx="7827737" cy="9250069"/>
          </a:xfrm>
          <a:prstGeom prst="round2DiagRect">
            <a:avLst>
              <a:gd name="adj1" fmla="val 15428"/>
              <a:gd name="adj2" fmla="val 0"/>
            </a:avLst>
          </a:prstGeom>
        </p:spPr>
      </p:pic>
      <p:sp>
        <p:nvSpPr>
          <p:cNvPr id="6" name="Up Arrow 5">
            <a:extLst>
              <a:ext uri="{FF2B5EF4-FFF2-40B4-BE49-F238E27FC236}">
                <a16:creationId xmlns:a16="http://schemas.microsoft.com/office/drawing/2014/main" id="{29DF4052-CE61-2367-41AA-DA709500A1BF}"/>
              </a:ext>
            </a:extLst>
          </p:cNvPr>
          <p:cNvSpPr/>
          <p:nvPr/>
        </p:nvSpPr>
        <p:spPr>
          <a:xfrm>
            <a:off x="152400" y="266700"/>
            <a:ext cx="1447800" cy="10020300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839531AF-CBB5-80F8-7182-DC0640FC9EEE}"/>
              </a:ext>
            </a:extLst>
          </p:cNvPr>
          <p:cNvSpPr txBox="1"/>
          <p:nvPr/>
        </p:nvSpPr>
        <p:spPr>
          <a:xfrm>
            <a:off x="749300" y="1714500"/>
            <a:ext cx="6565900" cy="6365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60"/>
              </a:lnSpc>
            </a:pPr>
            <a:r>
              <a:rPr lang="en-US" sz="8000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riz Bold"/>
                <a:sym typeface="Friz Bold"/>
              </a:rPr>
              <a:t>WHY DOES </a:t>
            </a:r>
          </a:p>
          <a:p>
            <a:pPr>
              <a:lnSpc>
                <a:spcPts val="10060"/>
              </a:lnSpc>
            </a:pPr>
            <a:r>
              <a:rPr lang="en-US" sz="8000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riz Bold"/>
                <a:sym typeface="Friz Bold"/>
              </a:rPr>
              <a:t>THE MOUNTAIN NEED TO INCREASE ITS ENDOWMENT? </a:t>
            </a:r>
          </a:p>
        </p:txBody>
      </p:sp>
      <p:pic>
        <p:nvPicPr>
          <p:cNvPr id="7" name="Picture 6" descr="A green outline of a mountain&#10;&#10;AI-generated content may be incorrect.">
            <a:extLst>
              <a:ext uri="{FF2B5EF4-FFF2-40B4-BE49-F238E27FC236}">
                <a16:creationId xmlns:a16="http://schemas.microsoft.com/office/drawing/2014/main" id="{D81629B8-7768-C86D-8097-7310BC20E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394" y="9334500"/>
            <a:ext cx="2690458" cy="8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5584</TotalTime>
  <Words>1244</Words>
  <Application>Microsoft Office PowerPoint</Application>
  <PresentationFormat>Custom</PresentationFormat>
  <Paragraphs>118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Montserrat Bold</vt:lpstr>
      <vt:lpstr>Arial</vt:lpstr>
      <vt:lpstr>Impact</vt:lpstr>
      <vt:lpstr>Georgia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Peaks of Mt. Irenaeus</dc:title>
  <dc:creator>Fenn, Michael F</dc:creator>
  <cp:lastModifiedBy>Buckla, Robert</cp:lastModifiedBy>
  <cp:revision>90</cp:revision>
  <dcterms:created xsi:type="dcterms:W3CDTF">2006-08-16T00:00:00Z</dcterms:created>
  <dcterms:modified xsi:type="dcterms:W3CDTF">2025-06-18T16:44:15Z</dcterms:modified>
  <dc:identifier>DAGXaM_blrE</dc:identifier>
</cp:coreProperties>
</file>